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43" r:id="rId1"/>
  </p:sldMasterIdLst>
  <p:notesMasterIdLst>
    <p:notesMasterId r:id="rId13"/>
  </p:notesMasterIdLst>
  <p:sldIdLst>
    <p:sldId id="256" r:id="rId2"/>
    <p:sldId id="261" r:id="rId3"/>
    <p:sldId id="272" r:id="rId4"/>
    <p:sldId id="269" r:id="rId5"/>
    <p:sldId id="273" r:id="rId6"/>
    <p:sldId id="266" r:id="rId7"/>
    <p:sldId id="267" r:id="rId8"/>
    <p:sldId id="275" r:id="rId9"/>
    <p:sldId id="277" r:id="rId10"/>
    <p:sldId id="270" r:id="rId11"/>
    <p:sldId id="268" r:id="rId12"/>
  </p:sldIdLst>
  <p:sldSz cx="9144000" cy="5143500" type="screen16x9"/>
  <p:notesSz cx="6858000" cy="9144000"/>
  <p:embeddedFontLst>
    <p:embeddedFont>
      <p:font typeface="Avenir" panose="02000503020000020003" pitchFamily="2" charset="0"/>
      <p:regular r:id="rId14"/>
      <p:italic r:id="rId15"/>
    </p:embeddedFont>
    <p:embeddedFont>
      <p:font typeface="Helvetica Neue" panose="02000503000000020004" pitchFamily="2" charset="0"/>
      <p:regular r:id="rId16"/>
      <p:bold r:id="rId17"/>
      <p:italic r:id="rId18"/>
      <p:boldItalic r:id="rId19"/>
    </p:embeddedFont>
    <p:embeddedFont>
      <p:font typeface="Helvetica Neue Light" panose="02000403000000020004" pitchFamily="2" charset="0"/>
      <p:regular r:id="rId20"/>
      <p:bold r:id="rId21"/>
      <p:italic r:id="rId22"/>
      <p:boldItalic r:id="rId23"/>
    </p:embeddedFont>
    <p:embeddedFont>
      <p:font typeface="Roboto" panose="02000000000000000000" pitchFamily="2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693">
          <p15:clr>
            <a:srgbClr val="A4A3A4"/>
          </p15:clr>
        </p15:guide>
        <p15:guide id="2" pos="2916">
          <p15:clr>
            <a:srgbClr val="A4A3A4"/>
          </p15:clr>
        </p15:guide>
        <p15:guide id="3" pos="4422">
          <p15:clr>
            <a:srgbClr val="9AA0A6"/>
          </p15:clr>
        </p15:guide>
        <p15:guide id="4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45"/>
    <p:restoredTop sz="80758"/>
  </p:normalViewPr>
  <p:slideViewPr>
    <p:cSldViewPr snapToGrid="0">
      <p:cViewPr varScale="1">
        <p:scale>
          <a:sx n="129" d="100"/>
          <a:sy n="129" d="100"/>
        </p:scale>
        <p:origin x="768" y="184"/>
      </p:cViewPr>
      <p:guideLst>
        <p:guide orient="horz" pos="693"/>
        <p:guide pos="2916"/>
        <p:guide pos="442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1" name="Google Shape;1311;g1042950278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2" name="Google Shape;1312;g1042950278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6" name="Google Shape;1376;g14dd3eac30e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7" name="Google Shape;1377;g14dd3eac30e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50" dirty="0">
              <a:solidFill>
                <a:srgbClr val="1D1C1D"/>
              </a:solidFill>
              <a:highlight>
                <a:srgbClr val="F8F8F8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9982901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6" name="Google Shape;1376;g14dd3eac30e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7" name="Google Shape;1377;g14dd3eac30e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50" dirty="0">
              <a:solidFill>
                <a:srgbClr val="1D1C1D"/>
              </a:solidFill>
              <a:highlight>
                <a:srgbClr val="F8F8F8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787316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6" name="Google Shape;1376;g14dd3eac30e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7" name="Google Shape;1377;g14dd3eac30e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50" dirty="0">
              <a:solidFill>
                <a:srgbClr val="1D1C1D"/>
              </a:solidFill>
              <a:highlight>
                <a:srgbClr val="F8F8F8"/>
              </a:highlight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6" name="Google Shape;1376;g14dd3eac30e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7" name="Google Shape;1377;g14dd3eac30e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50" dirty="0">
              <a:solidFill>
                <a:srgbClr val="1D1C1D"/>
              </a:solidFill>
              <a:highlight>
                <a:srgbClr val="F8F8F8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7444495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6" name="Google Shape;1376;g14dd3eac30e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7" name="Google Shape;1377;g14dd3eac30e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50" dirty="0">
              <a:solidFill>
                <a:srgbClr val="1D1C1D"/>
              </a:solidFill>
              <a:highlight>
                <a:srgbClr val="F8F8F8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8954089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6" name="Google Shape;1376;g14dd3eac30e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7" name="Google Shape;1377;g14dd3eac30e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50" dirty="0">
              <a:solidFill>
                <a:srgbClr val="1D1C1D"/>
              </a:solidFill>
              <a:highlight>
                <a:srgbClr val="F8F8F8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8826611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6" name="Google Shape;1376;g14dd3eac30e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7" name="Google Shape;1377;g14dd3eac30e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50" dirty="0">
              <a:solidFill>
                <a:srgbClr val="1D1C1D"/>
              </a:solidFill>
              <a:highlight>
                <a:srgbClr val="F8F8F8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1916552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6" name="Google Shape;1376;g14dd3eac30e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7" name="Google Shape;1377;g14dd3eac30e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50" dirty="0">
              <a:solidFill>
                <a:srgbClr val="1D1C1D"/>
              </a:solidFill>
              <a:highlight>
                <a:srgbClr val="F8F8F8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6445228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6" name="Google Shape;1376;g14dd3eac30e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7" name="Google Shape;1377;g14dd3eac30e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50" dirty="0">
              <a:solidFill>
                <a:srgbClr val="1D1C1D"/>
              </a:solidFill>
              <a:highlight>
                <a:srgbClr val="F8F8F8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8148350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6" name="Google Shape;1376;g14dd3eac30e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7" name="Google Shape;1377;g14dd3eac30e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50" dirty="0">
              <a:solidFill>
                <a:srgbClr val="1D1C1D"/>
              </a:solidFill>
              <a:highlight>
                <a:srgbClr val="F8F8F8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543525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1">
  <p:cSld name="BLANK_1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2" name="Google Shape;52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1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9 Cover and intro logo top left">
  <p:cSld name="TITLE_1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>
            <a:spLocks noGrp="1"/>
          </p:cNvSpPr>
          <p:nvPr>
            <p:ph type="ctrTitle"/>
          </p:nvPr>
        </p:nvSpPr>
        <p:spPr>
          <a:xfrm>
            <a:off x="311708" y="21161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5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5200" b="1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5200" b="1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5200" b="1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5200" b="1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5200" b="1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5200" b="1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5200" b="1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52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2: Title, text, photo layout — one column">
  <p:cSld name="CUSTOM_9_1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5"/>
          <p:cNvSpPr/>
          <p:nvPr/>
        </p:nvSpPr>
        <p:spPr>
          <a:xfrm>
            <a:off x="-4650" y="-16800"/>
            <a:ext cx="9153300" cy="2429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5"/>
          <p:cNvSpPr txBox="1">
            <a:spLocks noGrp="1"/>
          </p:cNvSpPr>
          <p:nvPr>
            <p:ph type="title"/>
          </p:nvPr>
        </p:nvSpPr>
        <p:spPr>
          <a:xfrm>
            <a:off x="1373400" y="1732650"/>
            <a:ext cx="6397200" cy="3153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228600" tIns="228600" rIns="228600" bIns="228600" anchor="t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highlight>
                  <a:schemeClr val="accent1"/>
                </a:highlight>
              </a:defRPr>
            </a:lvl1pPr>
            <a:lvl2pPr lvl="1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3000"/>
              <a:buNone/>
              <a:defRPr/>
            </a:lvl2pPr>
            <a:lvl3pPr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pic>
        <p:nvPicPr>
          <p:cNvPr id="58" name="Google Shape;58;p15" descr="ASU_Horiz_RGB_Digital_MaroonGold.png"/>
          <p:cNvPicPr preferRelativeResize="0"/>
          <p:nvPr/>
        </p:nvPicPr>
        <p:blipFill rotWithShape="1">
          <a:blip r:embed="rId2">
            <a:alphaModFix/>
          </a:blip>
          <a:srcRect r="57818"/>
          <a:stretch/>
        </p:blipFill>
        <p:spPr>
          <a:xfrm>
            <a:off x="7867711" y="4336142"/>
            <a:ext cx="989550" cy="6511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1 2 Column Format Black Right">
  <p:cSld name="Section title and description_1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6"/>
          <p:cNvSpPr/>
          <p:nvPr/>
        </p:nvSpPr>
        <p:spPr>
          <a:xfrm>
            <a:off x="4630550" y="0"/>
            <a:ext cx="4513500" cy="517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6"/>
          <p:cNvSpPr txBox="1">
            <a:spLocks noGrp="1"/>
          </p:cNvSpPr>
          <p:nvPr>
            <p:ph type="body" idx="1"/>
          </p:nvPr>
        </p:nvSpPr>
        <p:spPr>
          <a:xfrm>
            <a:off x="5035150" y="508475"/>
            <a:ext cx="3837000" cy="44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Google Shape;62;p16"/>
          <p:cNvSpPr txBox="1">
            <a:spLocks noGrp="1"/>
          </p:cNvSpPr>
          <p:nvPr>
            <p:ph type="title"/>
          </p:nvPr>
        </p:nvSpPr>
        <p:spPr>
          <a:xfrm>
            <a:off x="328581" y="229414"/>
            <a:ext cx="3837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1" i="0" u="none" strike="noStrike" cap="none">
                <a:solidFill>
                  <a:schemeClr val="dk1"/>
                </a:solidFill>
                <a:highlight>
                  <a:schemeClr val="accent1"/>
                </a:highlight>
                <a:latin typeface="Arial"/>
                <a:ea typeface="Arial"/>
                <a:cs typeface="Arial"/>
                <a:sym typeface="Arial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1">
                <a:solidFill>
                  <a:schemeClr val="dk1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1">
                <a:solidFill>
                  <a:schemeClr val="dk1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1">
                <a:solidFill>
                  <a:schemeClr val="dk1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1">
                <a:solidFill>
                  <a:schemeClr val="dk1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1">
                <a:solidFill>
                  <a:schemeClr val="dk1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1">
                <a:solidFill>
                  <a:schemeClr val="dk1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1">
                <a:solidFill>
                  <a:schemeClr val="dk1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0 Headline with text 1">
  <p:cSld name="TITLE_ONLY_1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7"/>
          <p:cNvSpPr txBox="1">
            <a:spLocks noGrp="1"/>
          </p:cNvSpPr>
          <p:nvPr>
            <p:ph type="body" idx="1"/>
          </p:nvPr>
        </p:nvSpPr>
        <p:spPr>
          <a:xfrm>
            <a:off x="429868" y="1204825"/>
            <a:ext cx="7820400" cy="32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Google Shape;65;p17"/>
          <p:cNvSpPr txBox="1">
            <a:spLocks noGrp="1"/>
          </p:cNvSpPr>
          <p:nvPr>
            <p:ph type="title"/>
          </p:nvPr>
        </p:nvSpPr>
        <p:spPr>
          <a:xfrm>
            <a:off x="328581" y="2286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1" i="0" u="none" strike="noStrike" cap="none">
                <a:solidFill>
                  <a:schemeClr val="dk1"/>
                </a:solidFill>
                <a:highlight>
                  <a:schemeClr val="accent1"/>
                </a:highlight>
                <a:latin typeface="Arial"/>
                <a:ea typeface="Arial"/>
                <a:cs typeface="Arial"/>
                <a:sym typeface="Arial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 b="1">
                <a:solidFill>
                  <a:schemeClr val="dk1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 b="1">
                <a:solidFill>
                  <a:schemeClr val="dk1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 b="1">
                <a:solidFill>
                  <a:schemeClr val="dk1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 b="1">
                <a:solidFill>
                  <a:schemeClr val="dk1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 b="1">
                <a:solidFill>
                  <a:schemeClr val="dk1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 b="1">
                <a:solidFill>
                  <a:schemeClr val="dk1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 b="1">
                <a:solidFill>
                  <a:schemeClr val="dk1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8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Intro Option 2 1">
  <p:cSld name="Cover Intro Option 2_2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0 Blank">
  <p:cSld name="20 Blank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- Center">
  <p:cSld name="Title - Center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0"/>
          <p:cNvSpPr txBox="1">
            <a:spLocks noGrp="1"/>
          </p:cNvSpPr>
          <p:nvPr>
            <p:ph type="title"/>
          </p:nvPr>
        </p:nvSpPr>
        <p:spPr>
          <a:xfrm>
            <a:off x="1812726" y="1701105"/>
            <a:ext cx="5518500" cy="17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venir"/>
              <a:buNone/>
              <a:defRPr sz="4200" b="0" i="0" u="none" strike="noStrike" cap="non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"/>
              <a:buNone/>
              <a:defRPr sz="4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"/>
              <a:buNone/>
              <a:defRPr sz="4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"/>
              <a:buNone/>
              <a:defRPr sz="4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"/>
              <a:buNone/>
              <a:defRPr sz="4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"/>
              <a:buNone/>
              <a:defRPr sz="4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"/>
              <a:buNone/>
              <a:defRPr sz="4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"/>
              <a:buNone/>
              <a:defRPr sz="4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"/>
              <a:buNone/>
              <a:defRPr sz="4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70" name="Google Shape;70;p20"/>
          <p:cNvSpPr txBox="1">
            <a:spLocks noGrp="1"/>
          </p:cNvSpPr>
          <p:nvPr>
            <p:ph type="sldNum" idx="12"/>
          </p:nvPr>
        </p:nvSpPr>
        <p:spPr>
          <a:xfrm>
            <a:off x="4482789" y="4902398"/>
            <a:ext cx="174900" cy="17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rmAutofit lnSpcReduction="20000"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Bullets">
  <p:cSld name="Title &amp; Bullet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1"/>
          <p:cNvSpPr txBox="1">
            <a:spLocks noGrp="1"/>
          </p:cNvSpPr>
          <p:nvPr>
            <p:ph type="title"/>
          </p:nvPr>
        </p:nvSpPr>
        <p:spPr>
          <a:xfrm>
            <a:off x="1645295" y="133945"/>
            <a:ext cx="5853300" cy="11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"/>
              <a:buNone/>
              <a:defRPr sz="4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"/>
              <a:buNone/>
              <a:defRPr sz="4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"/>
              <a:buNone/>
              <a:defRPr sz="4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"/>
              <a:buNone/>
              <a:defRPr sz="4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"/>
              <a:buNone/>
              <a:defRPr sz="4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"/>
              <a:buNone/>
              <a:defRPr sz="4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"/>
              <a:buNone/>
              <a:defRPr sz="4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"/>
              <a:buNone/>
              <a:defRPr sz="4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"/>
              <a:buNone/>
              <a:defRPr sz="4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73" name="Google Shape;73;p21"/>
          <p:cNvSpPr txBox="1">
            <a:spLocks noGrp="1"/>
          </p:cNvSpPr>
          <p:nvPr>
            <p:ph type="body" idx="1"/>
          </p:nvPr>
        </p:nvSpPr>
        <p:spPr>
          <a:xfrm>
            <a:off x="1645295" y="1366242"/>
            <a:ext cx="5853300" cy="331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Char char="•"/>
              <a:defRPr sz="17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Char char="•"/>
              <a:defRPr sz="17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Char char="•"/>
              <a:defRPr sz="17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Char char="•"/>
              <a:defRPr sz="17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Char char="•"/>
              <a:defRPr sz="17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Char char="•"/>
              <a:defRPr sz="17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Char char="•"/>
              <a:defRPr sz="17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Char char="•"/>
              <a:defRPr sz="17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Char char="•"/>
              <a:defRPr sz="17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74" name="Google Shape;74;p21"/>
          <p:cNvSpPr txBox="1">
            <a:spLocks noGrp="1"/>
          </p:cNvSpPr>
          <p:nvPr>
            <p:ph type="sldNum" idx="12"/>
          </p:nvPr>
        </p:nvSpPr>
        <p:spPr>
          <a:xfrm>
            <a:off x="4482789" y="4902398"/>
            <a:ext cx="174900" cy="17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rmAutofit lnSpcReduction="20000"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Helvetica Neue Light"/>
              <a:buNone/>
              <a:defRPr sz="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Intro Option 2 1 1">
  <p:cSld name="Cover Intro Option 2_1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1 One Col Headers and Text">
  <p:cSld name="TITLE_ONLY_1_1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3"/>
          <p:cNvSpPr txBox="1">
            <a:spLocks noGrp="1"/>
          </p:cNvSpPr>
          <p:nvPr>
            <p:ph type="title"/>
          </p:nvPr>
        </p:nvSpPr>
        <p:spPr>
          <a:xfrm>
            <a:off x="311708" y="2285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1" i="0" u="none" strike="noStrike" cap="none">
                <a:solidFill>
                  <a:schemeClr val="dk1"/>
                </a:solidFill>
                <a:highlight>
                  <a:schemeClr val="accent1"/>
                </a:highlight>
                <a:latin typeface="Arial"/>
                <a:ea typeface="Arial"/>
                <a:cs typeface="Arial"/>
                <a:sym typeface="Arial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2800" b="1">
                <a:solidFill>
                  <a:schemeClr val="dk1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2800" b="1">
                <a:solidFill>
                  <a:schemeClr val="dk1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2800" b="1">
                <a:solidFill>
                  <a:schemeClr val="dk1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2800" b="1">
                <a:solidFill>
                  <a:schemeClr val="dk1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2800" b="1">
                <a:solidFill>
                  <a:schemeClr val="dk1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2800" b="1">
                <a:solidFill>
                  <a:schemeClr val="dk1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2800" b="1">
                <a:solidFill>
                  <a:schemeClr val="dk1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28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23"/>
          <p:cNvSpPr txBox="1">
            <a:spLocks noGrp="1"/>
          </p:cNvSpPr>
          <p:nvPr>
            <p:ph type="body" idx="1"/>
          </p:nvPr>
        </p:nvSpPr>
        <p:spPr>
          <a:xfrm>
            <a:off x="441123" y="1204825"/>
            <a:ext cx="7820400" cy="32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Google Shape;79;p23"/>
          <p:cNvSpPr txBox="1">
            <a:spLocks noGrp="1"/>
          </p:cNvSpPr>
          <p:nvPr>
            <p:ph type="sldNum" idx="12"/>
          </p:nvPr>
        </p:nvSpPr>
        <p:spPr>
          <a:xfrm>
            <a:off x="9" y="490230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9.png"/><Relationship Id="rId4" Type="http://schemas.openxmlformats.org/officeDocument/2006/relationships/hyperlink" Target="https://conda.io/projects/conda/en/latest/user-guide/install/download.html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0.png"/><Relationship Id="rId4" Type="http://schemas.openxmlformats.org/officeDocument/2006/relationships/hyperlink" Target="https://pytorch.org/get-started/locally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colab.research.google.com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asurc.atlassian.net/wiki/spaces/RC/pages/1640103978/Sol+Supercomputer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s://asurc.atlassian.net/wiki/spaces/RC/pages/1643905055/Scheduling+Batch+Scripts+Example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asurc.atlassian.net/wiki/spaces/RC/pages/677478401/Connecting+with+the+Web+Portal" TargetMode="External"/><Relationship Id="rId5" Type="http://schemas.openxmlformats.org/officeDocument/2006/relationships/hyperlink" Target="https://asurc.atlassian.net/wiki/spaces/RC/pages/1643905025/Connecting+to+the+Supercomputer+with+SSH" TargetMode="External"/><Relationship Id="rId4" Type="http://schemas.openxmlformats.org/officeDocument/2006/relationships/hyperlink" Target="https://sslvpn.asu.edu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7.png"/><Relationship Id="rId4" Type="http://schemas.openxmlformats.org/officeDocument/2006/relationships/hyperlink" Target="https://login.rc.asu.edu/pun/sys/dashboard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.png"/><Relationship Id="rId4" Type="http://schemas.openxmlformats.org/officeDocument/2006/relationships/hyperlink" Target="https://ood01.sol.rc.asu.edu/pun/sys/sol_status/cluster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4" name="Google Shape;1314;p9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1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6" name="Google Shape;1316;p9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6275" y="1334775"/>
            <a:ext cx="2117024" cy="833100"/>
          </a:xfrm>
          <a:prstGeom prst="rect">
            <a:avLst/>
          </a:prstGeom>
          <a:noFill/>
          <a:ln>
            <a:noFill/>
          </a:ln>
        </p:spPr>
      </p:pic>
      <p:sp>
        <p:nvSpPr>
          <p:cNvPr id="1318" name="Google Shape;1318;p98"/>
          <p:cNvSpPr txBox="1"/>
          <p:nvPr/>
        </p:nvSpPr>
        <p:spPr>
          <a:xfrm>
            <a:off x="1823843" y="2233211"/>
            <a:ext cx="6419400" cy="677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>
                <a:highlight>
                  <a:srgbClr val="FFC627"/>
                </a:highlight>
              </a:rPr>
              <a:t>CSE 574 PyTorch Tutorial </a:t>
            </a:r>
            <a:endParaRPr sz="3700" b="1" dirty="0">
              <a:highlight>
                <a:srgbClr val="FFC627"/>
              </a:highligh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9" name="Google Shape;1379;p1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759" y="251088"/>
            <a:ext cx="914401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80" name="Google Shape;1380;p103"/>
          <p:cNvSpPr txBox="1"/>
          <p:nvPr/>
        </p:nvSpPr>
        <p:spPr>
          <a:xfrm>
            <a:off x="344600" y="251088"/>
            <a:ext cx="8191500" cy="6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 b="1" dirty="0">
                <a:solidFill>
                  <a:schemeClr val="lt1"/>
                </a:solidFill>
                <a:highlight>
                  <a:schemeClr val="dk1"/>
                </a:highlight>
              </a:rPr>
              <a:t>PyTorch</a:t>
            </a:r>
          </a:p>
        </p:txBody>
      </p:sp>
      <p:sp>
        <p:nvSpPr>
          <p:cNvPr id="1381" name="Google Shape;1381;p103"/>
          <p:cNvSpPr txBox="1"/>
          <p:nvPr/>
        </p:nvSpPr>
        <p:spPr>
          <a:xfrm>
            <a:off x="344600" y="828550"/>
            <a:ext cx="66759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b="1" dirty="0">
                <a:solidFill>
                  <a:schemeClr val="dk1"/>
                </a:solidFill>
                <a:highlight>
                  <a:srgbClr val="FFC627"/>
                </a:highlight>
              </a:rPr>
              <a:t>Environment Management</a:t>
            </a:r>
            <a:endParaRPr lang="en-US" sz="2000" b="1" dirty="0">
              <a:highlight>
                <a:srgbClr val="FFC627"/>
              </a:highlight>
            </a:endParaRPr>
          </a:p>
        </p:txBody>
      </p:sp>
      <p:sp>
        <p:nvSpPr>
          <p:cNvPr id="1382" name="Google Shape;1382;p103"/>
          <p:cNvSpPr txBox="1"/>
          <p:nvPr/>
        </p:nvSpPr>
        <p:spPr>
          <a:xfrm>
            <a:off x="269125" y="1405500"/>
            <a:ext cx="315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3" name="Google Shape;1383;p103"/>
          <p:cNvSpPr txBox="1"/>
          <p:nvPr/>
        </p:nvSpPr>
        <p:spPr>
          <a:xfrm>
            <a:off x="418650" y="1121050"/>
            <a:ext cx="2900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84" name="Google Shape;1384;p103"/>
          <p:cNvSpPr txBox="1"/>
          <p:nvPr/>
        </p:nvSpPr>
        <p:spPr>
          <a:xfrm>
            <a:off x="418650" y="1605600"/>
            <a:ext cx="8266663" cy="29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1" dirty="0"/>
              <a:t>Conda</a:t>
            </a:r>
            <a:r>
              <a:rPr lang="en-US" sz="1800" dirty="0"/>
              <a:t> is an open source package management system and environment management system that runs on Windows, macOS, and Linux</a:t>
            </a:r>
            <a:r>
              <a:rPr lang="en-US" sz="2400" b="0" i="0" dirty="0">
                <a:solidFill>
                  <a:srgbClr val="4D5156"/>
                </a:solidFill>
                <a:effectLst/>
                <a:latin typeface="Roboto" panose="02000000000000000000" pitchFamily="2" charset="0"/>
              </a:rPr>
              <a:t>. </a:t>
            </a:r>
          </a:p>
          <a:p>
            <a:pPr marL="285750" lvl="0" indent="-285750" algn="l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hlinkClick r:id="rId4"/>
              </a:rPr>
              <a:t>https://conda.io/projects/conda/en/latest/user-guide/install/download.html</a:t>
            </a:r>
            <a:endParaRPr lang="en-US" sz="1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3AF0905-9D21-A29E-C96B-0451008BF2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9909" y="2875762"/>
            <a:ext cx="6313936" cy="2295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768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9" name="Google Shape;1379;p1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1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80" name="Google Shape;1380;p103"/>
          <p:cNvSpPr txBox="1"/>
          <p:nvPr/>
        </p:nvSpPr>
        <p:spPr>
          <a:xfrm>
            <a:off x="344600" y="251088"/>
            <a:ext cx="8191500" cy="6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 b="1" dirty="0">
                <a:solidFill>
                  <a:schemeClr val="lt1"/>
                </a:solidFill>
                <a:highlight>
                  <a:schemeClr val="dk1"/>
                </a:highlight>
              </a:rPr>
              <a:t>PyTorch</a:t>
            </a:r>
          </a:p>
        </p:txBody>
      </p:sp>
      <p:sp>
        <p:nvSpPr>
          <p:cNvPr id="1381" name="Google Shape;1381;p103"/>
          <p:cNvSpPr txBox="1"/>
          <p:nvPr/>
        </p:nvSpPr>
        <p:spPr>
          <a:xfrm>
            <a:off x="344600" y="828550"/>
            <a:ext cx="66759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b="1" dirty="0">
                <a:solidFill>
                  <a:schemeClr val="dk1"/>
                </a:solidFill>
                <a:highlight>
                  <a:srgbClr val="FFC627"/>
                </a:highlight>
              </a:rPr>
              <a:t>Install PyTorch</a:t>
            </a:r>
            <a:endParaRPr lang="en-US" sz="2000" b="1" dirty="0">
              <a:highlight>
                <a:srgbClr val="FFC627"/>
              </a:highlight>
            </a:endParaRPr>
          </a:p>
        </p:txBody>
      </p:sp>
      <p:sp>
        <p:nvSpPr>
          <p:cNvPr id="1382" name="Google Shape;1382;p103"/>
          <p:cNvSpPr txBox="1"/>
          <p:nvPr/>
        </p:nvSpPr>
        <p:spPr>
          <a:xfrm>
            <a:off x="269125" y="1405500"/>
            <a:ext cx="315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3" name="Google Shape;1383;p103"/>
          <p:cNvSpPr txBox="1"/>
          <p:nvPr/>
        </p:nvSpPr>
        <p:spPr>
          <a:xfrm>
            <a:off x="418650" y="1121050"/>
            <a:ext cx="2900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84" name="Google Shape;1384;p103"/>
          <p:cNvSpPr txBox="1"/>
          <p:nvPr/>
        </p:nvSpPr>
        <p:spPr>
          <a:xfrm>
            <a:off x="418650" y="1605600"/>
            <a:ext cx="8266663" cy="29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hlinkClick r:id="rId4"/>
              </a:rPr>
              <a:t>https://</a:t>
            </a:r>
            <a:r>
              <a:rPr lang="en-US" sz="1800" dirty="0" err="1">
                <a:hlinkClick r:id="rId4"/>
              </a:rPr>
              <a:t>pytorch.org</a:t>
            </a:r>
            <a:r>
              <a:rPr lang="en-US" sz="1800" dirty="0">
                <a:hlinkClick r:id="rId4"/>
              </a:rPr>
              <a:t>/get-started/locally/</a:t>
            </a:r>
            <a:endParaRPr lang="en-US" sz="1800" dirty="0">
              <a:solidFill>
                <a:srgbClr val="8C1D4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CC64C6-6FCC-0248-C38F-DD374DA8A7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5265" y="2192696"/>
            <a:ext cx="7033469" cy="2796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2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9" name="Google Shape;1379;p1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33158"/>
            <a:ext cx="914401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80" name="Google Shape;1380;p103"/>
          <p:cNvSpPr txBox="1"/>
          <p:nvPr/>
        </p:nvSpPr>
        <p:spPr>
          <a:xfrm>
            <a:off x="344600" y="251088"/>
            <a:ext cx="8191500" cy="6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 b="1" dirty="0">
                <a:solidFill>
                  <a:schemeClr val="lt1"/>
                </a:solidFill>
                <a:highlight>
                  <a:schemeClr val="dk1"/>
                </a:highlight>
              </a:rPr>
              <a:t>Computing Platforms</a:t>
            </a:r>
            <a:endParaRPr sz="3100" b="1" dirty="0">
              <a:solidFill>
                <a:schemeClr val="lt1"/>
              </a:solidFill>
              <a:highlight>
                <a:schemeClr val="dk1"/>
              </a:highlight>
            </a:endParaRPr>
          </a:p>
        </p:txBody>
      </p:sp>
      <p:sp>
        <p:nvSpPr>
          <p:cNvPr id="1381" name="Google Shape;1381;p103"/>
          <p:cNvSpPr txBox="1"/>
          <p:nvPr/>
        </p:nvSpPr>
        <p:spPr>
          <a:xfrm>
            <a:off x="344600" y="828550"/>
            <a:ext cx="66759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>
                <a:solidFill>
                  <a:schemeClr val="dk1"/>
                </a:solidFill>
                <a:highlight>
                  <a:srgbClr val="FFC627"/>
                </a:highlight>
              </a:rPr>
              <a:t>Google Colab</a:t>
            </a:r>
            <a:endParaRPr sz="2000" b="1" dirty="0">
              <a:highlight>
                <a:srgbClr val="FFC627"/>
              </a:highlight>
            </a:endParaRPr>
          </a:p>
        </p:txBody>
      </p:sp>
      <p:sp>
        <p:nvSpPr>
          <p:cNvPr id="1382" name="Google Shape;1382;p103"/>
          <p:cNvSpPr txBox="1"/>
          <p:nvPr/>
        </p:nvSpPr>
        <p:spPr>
          <a:xfrm>
            <a:off x="269125" y="1405500"/>
            <a:ext cx="315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3" name="Google Shape;1383;p103"/>
          <p:cNvSpPr txBox="1"/>
          <p:nvPr/>
        </p:nvSpPr>
        <p:spPr>
          <a:xfrm>
            <a:off x="418650" y="1136350"/>
            <a:ext cx="2900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84" name="Google Shape;1384;p103"/>
          <p:cNvSpPr txBox="1"/>
          <p:nvPr/>
        </p:nvSpPr>
        <p:spPr>
          <a:xfrm>
            <a:off x="418650" y="1605600"/>
            <a:ext cx="8266663" cy="29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Colab is a hosted Jupyter Notebook service that requires no setup to use and provides free access to computing resources, including GPUs and TPUs. </a:t>
            </a:r>
          </a:p>
          <a:p>
            <a:pPr marL="285750" lvl="0" indent="-285750" algn="l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Colab is especially well suited to machine learning, and data science. </a:t>
            </a:r>
          </a:p>
          <a:p>
            <a:pPr marL="285750" lvl="0" indent="-285750" algn="l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8C1D40"/>
                </a:solidFill>
                <a:hlinkClick r:id="rId4"/>
              </a:rPr>
              <a:t>https://colab.research.google.com/</a:t>
            </a:r>
            <a:endParaRPr lang="en-US" sz="1800" dirty="0">
              <a:solidFill>
                <a:srgbClr val="8C1D40"/>
              </a:solidFill>
            </a:endParaRPr>
          </a:p>
          <a:p>
            <a:pPr marL="285750" lvl="0" indent="-285750" algn="l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Enabling GPU (Runtime -&gt; Change Runtime Type)</a:t>
            </a:r>
          </a:p>
          <a:p>
            <a:pPr marL="285750" lvl="0" indent="-285750" algn="l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Google Colab sessions have a time limit of 12 hours, after which they will automatically shut down.</a:t>
            </a:r>
          </a:p>
          <a:p>
            <a:pPr lvl="4">
              <a:spcBef>
                <a:spcPts val="600"/>
              </a:spcBef>
              <a:spcAft>
                <a:spcPts val="600"/>
              </a:spcAft>
            </a:pPr>
            <a:endParaRPr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9" name="Google Shape;1379;p1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51088"/>
            <a:ext cx="914401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80" name="Google Shape;1380;p103"/>
          <p:cNvSpPr txBox="1"/>
          <p:nvPr/>
        </p:nvSpPr>
        <p:spPr>
          <a:xfrm>
            <a:off x="344600" y="251088"/>
            <a:ext cx="8191500" cy="6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 b="1" dirty="0">
                <a:solidFill>
                  <a:schemeClr val="lt1"/>
                </a:solidFill>
                <a:highlight>
                  <a:schemeClr val="dk1"/>
                </a:highlight>
              </a:rPr>
              <a:t>Computing Platforms</a:t>
            </a:r>
            <a:endParaRPr sz="3100" b="1" dirty="0">
              <a:solidFill>
                <a:schemeClr val="lt1"/>
              </a:solidFill>
              <a:highlight>
                <a:schemeClr val="dk1"/>
              </a:highlight>
            </a:endParaRPr>
          </a:p>
        </p:txBody>
      </p:sp>
      <p:sp>
        <p:nvSpPr>
          <p:cNvPr id="1381" name="Google Shape;1381;p103"/>
          <p:cNvSpPr txBox="1"/>
          <p:nvPr/>
        </p:nvSpPr>
        <p:spPr>
          <a:xfrm>
            <a:off x="344600" y="828550"/>
            <a:ext cx="66759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>
                <a:solidFill>
                  <a:schemeClr val="dk1"/>
                </a:solidFill>
                <a:highlight>
                  <a:srgbClr val="FFC627"/>
                </a:highlight>
              </a:rPr>
              <a:t>Google Colab</a:t>
            </a:r>
            <a:endParaRPr sz="2000" b="1" dirty="0">
              <a:highlight>
                <a:srgbClr val="FFC627"/>
              </a:highlight>
            </a:endParaRPr>
          </a:p>
        </p:txBody>
      </p:sp>
      <p:sp>
        <p:nvSpPr>
          <p:cNvPr id="1382" name="Google Shape;1382;p103"/>
          <p:cNvSpPr txBox="1"/>
          <p:nvPr/>
        </p:nvSpPr>
        <p:spPr>
          <a:xfrm>
            <a:off x="269125" y="1405500"/>
            <a:ext cx="315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3" name="Google Shape;1383;p103"/>
          <p:cNvSpPr txBox="1"/>
          <p:nvPr/>
        </p:nvSpPr>
        <p:spPr>
          <a:xfrm>
            <a:off x="418650" y="1136350"/>
            <a:ext cx="2900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15DA93-99C1-0163-E21E-BD26DFA014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261" y="1321150"/>
            <a:ext cx="6806839" cy="3773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703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9" name="Google Shape;1379;p1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0024" y="251088"/>
            <a:ext cx="914401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80" name="Google Shape;1380;p103"/>
          <p:cNvSpPr txBox="1"/>
          <p:nvPr/>
        </p:nvSpPr>
        <p:spPr>
          <a:xfrm>
            <a:off x="344600" y="251088"/>
            <a:ext cx="8191500" cy="6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 b="1" dirty="0">
                <a:solidFill>
                  <a:schemeClr val="lt1"/>
                </a:solidFill>
                <a:highlight>
                  <a:schemeClr val="dk1"/>
                </a:highlight>
              </a:rPr>
              <a:t>Computing Platforms</a:t>
            </a:r>
            <a:endParaRPr sz="3100" b="1" dirty="0">
              <a:solidFill>
                <a:schemeClr val="lt1"/>
              </a:solidFill>
              <a:highlight>
                <a:schemeClr val="dk1"/>
              </a:highlight>
            </a:endParaRPr>
          </a:p>
        </p:txBody>
      </p:sp>
      <p:sp>
        <p:nvSpPr>
          <p:cNvPr id="1381" name="Google Shape;1381;p103"/>
          <p:cNvSpPr txBox="1"/>
          <p:nvPr/>
        </p:nvSpPr>
        <p:spPr>
          <a:xfrm>
            <a:off x="344600" y="828550"/>
            <a:ext cx="66759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>
                <a:solidFill>
                  <a:schemeClr val="dk1"/>
                </a:solidFill>
                <a:highlight>
                  <a:srgbClr val="FFC627"/>
                </a:highlight>
              </a:rPr>
              <a:t>Google Colab</a:t>
            </a:r>
            <a:endParaRPr sz="2000" b="1" dirty="0">
              <a:highlight>
                <a:srgbClr val="FFC627"/>
              </a:highlight>
            </a:endParaRPr>
          </a:p>
        </p:txBody>
      </p:sp>
      <p:sp>
        <p:nvSpPr>
          <p:cNvPr id="1382" name="Google Shape;1382;p103"/>
          <p:cNvSpPr txBox="1"/>
          <p:nvPr/>
        </p:nvSpPr>
        <p:spPr>
          <a:xfrm>
            <a:off x="269125" y="1405500"/>
            <a:ext cx="315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3" name="Google Shape;1383;p103"/>
          <p:cNvSpPr txBox="1"/>
          <p:nvPr/>
        </p:nvSpPr>
        <p:spPr>
          <a:xfrm>
            <a:off x="418650" y="1136350"/>
            <a:ext cx="2900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84" name="Google Shape;1384;p103"/>
          <p:cNvSpPr txBox="1"/>
          <p:nvPr/>
        </p:nvSpPr>
        <p:spPr>
          <a:xfrm>
            <a:off x="418650" y="1605600"/>
            <a:ext cx="8266663" cy="29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Enabling GPU (Runtime -&gt; Change Runtime Type)</a:t>
            </a:r>
          </a:p>
          <a:p>
            <a:pPr lvl="4">
              <a:spcBef>
                <a:spcPts val="600"/>
              </a:spcBef>
              <a:spcAft>
                <a:spcPts val="600"/>
              </a:spcAft>
            </a:pPr>
            <a:endParaRPr sz="1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73C6617-3985-ACE9-41E9-3FC75149C2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149" y="2177080"/>
            <a:ext cx="3926704" cy="280681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1B5B33A-B6E8-854E-5D42-139EAC7E72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70378" y="2261430"/>
            <a:ext cx="4810052" cy="2596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072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9" name="Google Shape;1379;p1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33158"/>
            <a:ext cx="9144010" cy="4659254"/>
          </a:xfrm>
          <a:prstGeom prst="rect">
            <a:avLst/>
          </a:prstGeom>
          <a:noFill/>
          <a:ln>
            <a:noFill/>
          </a:ln>
        </p:spPr>
      </p:pic>
      <p:sp>
        <p:nvSpPr>
          <p:cNvPr id="1380" name="Google Shape;1380;p103"/>
          <p:cNvSpPr txBox="1"/>
          <p:nvPr/>
        </p:nvSpPr>
        <p:spPr>
          <a:xfrm>
            <a:off x="344600" y="251088"/>
            <a:ext cx="8191500" cy="6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 b="1" dirty="0">
                <a:solidFill>
                  <a:schemeClr val="lt1"/>
                </a:solidFill>
                <a:highlight>
                  <a:schemeClr val="dk1"/>
                </a:highlight>
              </a:rPr>
              <a:t>Computing Platforms</a:t>
            </a:r>
            <a:endParaRPr sz="3100" b="1" dirty="0">
              <a:solidFill>
                <a:schemeClr val="lt1"/>
              </a:solidFill>
              <a:highlight>
                <a:schemeClr val="dk1"/>
              </a:highlight>
            </a:endParaRPr>
          </a:p>
        </p:txBody>
      </p:sp>
      <p:sp>
        <p:nvSpPr>
          <p:cNvPr id="1381" name="Google Shape;1381;p103"/>
          <p:cNvSpPr txBox="1"/>
          <p:nvPr/>
        </p:nvSpPr>
        <p:spPr>
          <a:xfrm>
            <a:off x="344600" y="828550"/>
            <a:ext cx="66759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>
                <a:solidFill>
                  <a:schemeClr val="dk1"/>
                </a:solidFill>
                <a:highlight>
                  <a:srgbClr val="FFC627"/>
                </a:highlight>
              </a:rPr>
              <a:t>Google Colab</a:t>
            </a:r>
            <a:endParaRPr sz="2000" b="1" dirty="0">
              <a:highlight>
                <a:srgbClr val="FFC627"/>
              </a:highlight>
            </a:endParaRPr>
          </a:p>
        </p:txBody>
      </p:sp>
      <p:sp>
        <p:nvSpPr>
          <p:cNvPr id="1382" name="Google Shape;1382;p103"/>
          <p:cNvSpPr txBox="1"/>
          <p:nvPr/>
        </p:nvSpPr>
        <p:spPr>
          <a:xfrm>
            <a:off x="269125" y="1405500"/>
            <a:ext cx="315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3" name="Google Shape;1383;p103"/>
          <p:cNvSpPr txBox="1"/>
          <p:nvPr/>
        </p:nvSpPr>
        <p:spPr>
          <a:xfrm>
            <a:off x="418650" y="1136350"/>
            <a:ext cx="2900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84" name="Google Shape;1384;p103"/>
          <p:cNvSpPr txBox="1"/>
          <p:nvPr/>
        </p:nvSpPr>
        <p:spPr>
          <a:xfrm>
            <a:off x="418650" y="1605600"/>
            <a:ext cx="8266663" cy="29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You execute each cell in order, you can edit &amp; re-execute cells if you want</a:t>
            </a:r>
          </a:p>
          <a:p>
            <a:pPr marL="285750" lvl="0" indent="-285750" algn="l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Sometimes, this could have unintended consequences. For example, if you add a dimension to an array and execute the cell multiple times, then the cells after may not work. If you encounter problem reset your environment: Runtime -&gt; Restart runtime... Resets your Python shell</a:t>
            </a:r>
          </a:p>
          <a:p>
            <a:pPr marL="285750" lvl="0" indent="-285750" algn="l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You can also clear the output in the Colab by doing: Edit -&gt; Clear all outputs</a:t>
            </a:r>
          </a:p>
          <a:p>
            <a:pPr marL="285750" lvl="0" indent="-285750" algn="l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Save to your Google Drive if you want a copy with your code/output: File -&gt; Save a copy in Drive...</a:t>
            </a:r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val="3954237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9" name="Google Shape;1379;p1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0" y="277003"/>
            <a:ext cx="914401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80" name="Google Shape;1380;p103"/>
          <p:cNvSpPr txBox="1"/>
          <p:nvPr/>
        </p:nvSpPr>
        <p:spPr>
          <a:xfrm>
            <a:off x="344600" y="251088"/>
            <a:ext cx="8191500" cy="6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 b="1" dirty="0">
                <a:solidFill>
                  <a:schemeClr val="lt1"/>
                </a:solidFill>
                <a:highlight>
                  <a:schemeClr val="dk1"/>
                </a:highlight>
              </a:rPr>
              <a:t>Computing Platforms</a:t>
            </a:r>
            <a:endParaRPr sz="3100" b="1" dirty="0">
              <a:solidFill>
                <a:schemeClr val="lt1"/>
              </a:solidFill>
              <a:highlight>
                <a:schemeClr val="dk1"/>
              </a:highlight>
            </a:endParaRPr>
          </a:p>
        </p:txBody>
      </p:sp>
      <p:sp>
        <p:nvSpPr>
          <p:cNvPr id="1381" name="Google Shape;1381;p103"/>
          <p:cNvSpPr txBox="1"/>
          <p:nvPr/>
        </p:nvSpPr>
        <p:spPr>
          <a:xfrm>
            <a:off x="344600" y="828550"/>
            <a:ext cx="66759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>
                <a:solidFill>
                  <a:schemeClr val="dk1"/>
                </a:solidFill>
                <a:highlight>
                  <a:srgbClr val="FFC627"/>
                </a:highlight>
              </a:rPr>
              <a:t>Sol Supercomputer</a:t>
            </a:r>
            <a:endParaRPr sz="2000" b="1" dirty="0">
              <a:highlight>
                <a:srgbClr val="FFC627"/>
              </a:highlight>
            </a:endParaRPr>
          </a:p>
        </p:txBody>
      </p:sp>
      <p:sp>
        <p:nvSpPr>
          <p:cNvPr id="1382" name="Google Shape;1382;p103"/>
          <p:cNvSpPr txBox="1"/>
          <p:nvPr/>
        </p:nvSpPr>
        <p:spPr>
          <a:xfrm>
            <a:off x="269125" y="1405500"/>
            <a:ext cx="315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3" name="Google Shape;1383;p103"/>
          <p:cNvSpPr txBox="1"/>
          <p:nvPr/>
        </p:nvSpPr>
        <p:spPr>
          <a:xfrm>
            <a:off x="418650" y="1121050"/>
            <a:ext cx="2900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84" name="Google Shape;1384;p103"/>
          <p:cNvSpPr txBox="1"/>
          <p:nvPr/>
        </p:nvSpPr>
        <p:spPr>
          <a:xfrm>
            <a:off x="418650" y="1605600"/>
            <a:ext cx="8266663" cy="29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0" indent="-285750" algn="l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Sol is the most recent addition to ASU’s supercomputing infrastructure and is managed by Research Computing.  </a:t>
            </a:r>
          </a:p>
          <a:p>
            <a:pPr marL="285750" lvl="0" indent="-285750" algn="l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Sol contains CPU-centric, GPU-centric, and high-memory nodes to accommodate all varieties of workflows. </a:t>
            </a:r>
          </a:p>
          <a:p>
            <a:pPr marL="285750" lvl="0" indent="-285750" algn="l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8C1D40"/>
                </a:solidFill>
                <a:hlinkClick r:id="rId4"/>
              </a:rPr>
              <a:t>https://</a:t>
            </a:r>
            <a:r>
              <a:rPr lang="en-US" sz="1800" dirty="0" err="1">
                <a:solidFill>
                  <a:srgbClr val="8C1D40"/>
                </a:solidFill>
                <a:hlinkClick r:id="rId4"/>
              </a:rPr>
              <a:t>asurc.atlassian.net</a:t>
            </a:r>
            <a:r>
              <a:rPr lang="en-US" sz="1800" dirty="0">
                <a:solidFill>
                  <a:srgbClr val="8C1D40"/>
                </a:solidFill>
                <a:hlinkClick r:id="rId4"/>
              </a:rPr>
              <a:t>/wiki/spaces/RC/pages/1640103978/</a:t>
            </a:r>
            <a:r>
              <a:rPr lang="en-US" sz="1800" dirty="0" err="1">
                <a:solidFill>
                  <a:srgbClr val="8C1D40"/>
                </a:solidFill>
                <a:hlinkClick r:id="rId4"/>
              </a:rPr>
              <a:t>Sol+Supercomputer</a:t>
            </a:r>
            <a:endParaRPr lang="en-US" sz="1800" dirty="0">
              <a:solidFill>
                <a:srgbClr val="8C1D40"/>
              </a:solidFill>
            </a:endParaRPr>
          </a:p>
        </p:txBody>
      </p:sp>
      <p:sp>
        <p:nvSpPr>
          <p:cNvPr id="2" name="Google Shape;1384;p103">
            <a:extLst>
              <a:ext uri="{FF2B5EF4-FFF2-40B4-BE49-F238E27FC236}">
                <a16:creationId xmlns:a16="http://schemas.microsoft.com/office/drawing/2014/main" id="{A211BAF9-B76C-0196-C505-896B37C26F14}"/>
              </a:ext>
            </a:extLst>
          </p:cNvPr>
          <p:cNvSpPr txBox="1"/>
          <p:nvPr/>
        </p:nvSpPr>
        <p:spPr>
          <a:xfrm>
            <a:off x="696445" y="3784534"/>
            <a:ext cx="5972210" cy="6854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 rtl="0">
              <a:spcBef>
                <a:spcPts val="600"/>
              </a:spcBef>
              <a:spcAft>
                <a:spcPts val="600"/>
              </a:spcAft>
            </a:pPr>
            <a:r>
              <a:rPr lang="en-US" sz="1800" dirty="0">
                <a:solidFill>
                  <a:srgbClr val="FF0000"/>
                </a:solidFill>
              </a:rPr>
              <a:t>We will release the instructions in using Sol later.</a:t>
            </a:r>
          </a:p>
        </p:txBody>
      </p:sp>
    </p:spTree>
    <p:extLst>
      <p:ext uri="{BB962C8B-B14F-4D97-AF65-F5344CB8AC3E}">
        <p14:creationId xmlns:p14="http://schemas.microsoft.com/office/powerpoint/2010/main" val="3109518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9" name="Google Shape;1379;p1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1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80" name="Google Shape;1380;p103"/>
          <p:cNvSpPr txBox="1"/>
          <p:nvPr/>
        </p:nvSpPr>
        <p:spPr>
          <a:xfrm>
            <a:off x="344600" y="251088"/>
            <a:ext cx="8191500" cy="6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 b="1" dirty="0">
                <a:solidFill>
                  <a:schemeClr val="lt1"/>
                </a:solidFill>
                <a:highlight>
                  <a:schemeClr val="dk1"/>
                </a:highlight>
              </a:rPr>
              <a:t>Computing Platforms</a:t>
            </a:r>
            <a:endParaRPr sz="3100" b="1" dirty="0">
              <a:solidFill>
                <a:schemeClr val="lt1"/>
              </a:solidFill>
              <a:highlight>
                <a:schemeClr val="dk1"/>
              </a:highlight>
            </a:endParaRPr>
          </a:p>
        </p:txBody>
      </p:sp>
      <p:sp>
        <p:nvSpPr>
          <p:cNvPr id="1381" name="Google Shape;1381;p103"/>
          <p:cNvSpPr txBox="1"/>
          <p:nvPr/>
        </p:nvSpPr>
        <p:spPr>
          <a:xfrm>
            <a:off x="344600" y="828550"/>
            <a:ext cx="66759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>
                <a:solidFill>
                  <a:schemeClr val="dk1"/>
                </a:solidFill>
                <a:highlight>
                  <a:srgbClr val="FFC627"/>
                </a:highlight>
              </a:rPr>
              <a:t>Sol Supercomputer</a:t>
            </a:r>
            <a:endParaRPr sz="2000" b="1" dirty="0">
              <a:highlight>
                <a:srgbClr val="FFC627"/>
              </a:highlight>
            </a:endParaRPr>
          </a:p>
        </p:txBody>
      </p:sp>
      <p:sp>
        <p:nvSpPr>
          <p:cNvPr id="1382" name="Google Shape;1382;p103"/>
          <p:cNvSpPr txBox="1"/>
          <p:nvPr/>
        </p:nvSpPr>
        <p:spPr>
          <a:xfrm>
            <a:off x="269125" y="1405500"/>
            <a:ext cx="315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3" name="Google Shape;1383;p103"/>
          <p:cNvSpPr txBox="1"/>
          <p:nvPr/>
        </p:nvSpPr>
        <p:spPr>
          <a:xfrm>
            <a:off x="418650" y="1121050"/>
            <a:ext cx="2900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84" name="Google Shape;1384;p103"/>
          <p:cNvSpPr txBox="1"/>
          <p:nvPr/>
        </p:nvSpPr>
        <p:spPr>
          <a:xfrm>
            <a:off x="418650" y="1605600"/>
            <a:ext cx="8266663" cy="29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 rtl="0"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How to use:</a:t>
            </a:r>
          </a:p>
          <a:p>
            <a:pPr marL="285750" lvl="0" indent="-285750" algn="l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Downloading and connecting to the </a:t>
            </a:r>
            <a:r>
              <a:rPr lang="en-US" sz="1800" dirty="0">
                <a:hlinkClick r:id="rId4"/>
              </a:rPr>
              <a:t>ASU SSLVPN</a:t>
            </a:r>
            <a:r>
              <a:rPr lang="en-US" sz="1800" dirty="0"/>
              <a:t> (required)</a:t>
            </a:r>
          </a:p>
          <a:p>
            <a:pPr marL="285750" lvl="0" indent="-285750" algn="l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Using </a:t>
            </a:r>
            <a:r>
              <a:rPr lang="en-US" sz="1800" dirty="0">
                <a:hlinkClick r:id="rId5"/>
              </a:rPr>
              <a:t>SSH</a:t>
            </a:r>
            <a:r>
              <a:rPr lang="en-US" sz="1800" dirty="0"/>
              <a:t> (terminal client) or </a:t>
            </a:r>
            <a:r>
              <a:rPr lang="en-US" sz="1800" dirty="0">
                <a:hlinkClick r:id="rId6"/>
              </a:rPr>
              <a:t>Open on Demand</a:t>
            </a:r>
            <a:r>
              <a:rPr lang="en-US" sz="1800" dirty="0"/>
              <a:t> (web browser-based interface)</a:t>
            </a:r>
          </a:p>
          <a:p>
            <a:pPr marL="285750" lvl="0" indent="-285750" algn="l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Working interactively with compute nodes or submitting jobs in batch (</a:t>
            </a:r>
            <a:r>
              <a:rPr lang="en-US" sz="1800" dirty="0" err="1">
                <a:hlinkClick r:id="rId7"/>
              </a:rPr>
              <a:t>Sbatch</a:t>
            </a:r>
            <a:r>
              <a:rPr lang="en-US" sz="1800" dirty="0"/>
              <a:t>)</a:t>
            </a:r>
          </a:p>
          <a:p>
            <a:pPr marL="285750" lvl="0" indent="-285750" algn="l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8C1D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7450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9" name="Google Shape;1379;p1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1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80" name="Google Shape;1380;p103"/>
          <p:cNvSpPr txBox="1"/>
          <p:nvPr/>
        </p:nvSpPr>
        <p:spPr>
          <a:xfrm>
            <a:off x="344600" y="251088"/>
            <a:ext cx="8191500" cy="6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 b="1" dirty="0">
                <a:solidFill>
                  <a:schemeClr val="lt1"/>
                </a:solidFill>
                <a:highlight>
                  <a:schemeClr val="dk1"/>
                </a:highlight>
              </a:rPr>
              <a:t>Computing Platforms</a:t>
            </a:r>
            <a:endParaRPr sz="3100" b="1" dirty="0">
              <a:solidFill>
                <a:schemeClr val="lt1"/>
              </a:solidFill>
              <a:highlight>
                <a:schemeClr val="dk1"/>
              </a:highlight>
            </a:endParaRPr>
          </a:p>
        </p:txBody>
      </p:sp>
      <p:sp>
        <p:nvSpPr>
          <p:cNvPr id="1381" name="Google Shape;1381;p103"/>
          <p:cNvSpPr txBox="1"/>
          <p:nvPr/>
        </p:nvSpPr>
        <p:spPr>
          <a:xfrm>
            <a:off x="344600" y="828550"/>
            <a:ext cx="66759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>
                <a:solidFill>
                  <a:schemeClr val="dk1"/>
                </a:solidFill>
                <a:highlight>
                  <a:srgbClr val="FFC627"/>
                </a:highlight>
              </a:rPr>
              <a:t>Sol Supercomputer</a:t>
            </a:r>
            <a:endParaRPr sz="2000" b="1" dirty="0">
              <a:highlight>
                <a:srgbClr val="FFC627"/>
              </a:highlight>
            </a:endParaRPr>
          </a:p>
        </p:txBody>
      </p:sp>
      <p:sp>
        <p:nvSpPr>
          <p:cNvPr id="1382" name="Google Shape;1382;p103"/>
          <p:cNvSpPr txBox="1"/>
          <p:nvPr/>
        </p:nvSpPr>
        <p:spPr>
          <a:xfrm>
            <a:off x="269125" y="1405500"/>
            <a:ext cx="315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3" name="Google Shape;1383;p103"/>
          <p:cNvSpPr txBox="1"/>
          <p:nvPr/>
        </p:nvSpPr>
        <p:spPr>
          <a:xfrm>
            <a:off x="418650" y="1121050"/>
            <a:ext cx="2900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84" name="Google Shape;1384;p103"/>
          <p:cNvSpPr txBox="1"/>
          <p:nvPr/>
        </p:nvSpPr>
        <p:spPr>
          <a:xfrm>
            <a:off x="418650" y="1631000"/>
            <a:ext cx="2485417" cy="29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 rtl="0"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Use Jupyter Notebook on Sol </a:t>
            </a:r>
            <a:r>
              <a:rPr lang="en-US" sz="1800" dirty="0">
                <a:hlinkClick r:id="rId4"/>
              </a:rPr>
              <a:t>here</a:t>
            </a:r>
            <a:r>
              <a:rPr lang="en-US" sz="1800" dirty="0"/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06D410-4DB3-58C6-BDC5-7FF2F22B12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75205" y="912889"/>
            <a:ext cx="5842274" cy="4230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1395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9" name="Google Shape;1379;p1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1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80" name="Google Shape;1380;p103"/>
          <p:cNvSpPr txBox="1"/>
          <p:nvPr/>
        </p:nvSpPr>
        <p:spPr>
          <a:xfrm>
            <a:off x="344600" y="251088"/>
            <a:ext cx="8191500" cy="6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 b="1" dirty="0">
                <a:solidFill>
                  <a:schemeClr val="lt1"/>
                </a:solidFill>
                <a:highlight>
                  <a:schemeClr val="dk1"/>
                </a:highlight>
              </a:rPr>
              <a:t>Computing Platforms</a:t>
            </a:r>
            <a:endParaRPr sz="3100" b="1" dirty="0">
              <a:solidFill>
                <a:schemeClr val="lt1"/>
              </a:solidFill>
              <a:highlight>
                <a:schemeClr val="dk1"/>
              </a:highlight>
            </a:endParaRPr>
          </a:p>
        </p:txBody>
      </p:sp>
      <p:sp>
        <p:nvSpPr>
          <p:cNvPr id="1381" name="Google Shape;1381;p103"/>
          <p:cNvSpPr txBox="1"/>
          <p:nvPr/>
        </p:nvSpPr>
        <p:spPr>
          <a:xfrm>
            <a:off x="344600" y="828550"/>
            <a:ext cx="66759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>
                <a:solidFill>
                  <a:schemeClr val="dk1"/>
                </a:solidFill>
                <a:highlight>
                  <a:srgbClr val="FFC627"/>
                </a:highlight>
              </a:rPr>
              <a:t>Sol Supercomputer</a:t>
            </a:r>
            <a:endParaRPr sz="2000" b="1" dirty="0">
              <a:highlight>
                <a:srgbClr val="FFC627"/>
              </a:highlight>
            </a:endParaRPr>
          </a:p>
        </p:txBody>
      </p:sp>
      <p:sp>
        <p:nvSpPr>
          <p:cNvPr id="1382" name="Google Shape;1382;p103"/>
          <p:cNvSpPr txBox="1"/>
          <p:nvPr/>
        </p:nvSpPr>
        <p:spPr>
          <a:xfrm>
            <a:off x="269125" y="1405500"/>
            <a:ext cx="315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3" name="Google Shape;1383;p103"/>
          <p:cNvSpPr txBox="1"/>
          <p:nvPr/>
        </p:nvSpPr>
        <p:spPr>
          <a:xfrm>
            <a:off x="418650" y="1121050"/>
            <a:ext cx="2900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84" name="Google Shape;1384;p103"/>
          <p:cNvSpPr txBox="1"/>
          <p:nvPr/>
        </p:nvSpPr>
        <p:spPr>
          <a:xfrm>
            <a:off x="418650" y="1631000"/>
            <a:ext cx="8266663" cy="296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 rtl="0">
              <a:spcBef>
                <a:spcPts val="600"/>
              </a:spcBef>
              <a:spcAft>
                <a:spcPts val="600"/>
              </a:spcAft>
            </a:pPr>
            <a:r>
              <a:rPr lang="en-US" sz="1800" dirty="0"/>
              <a:t>Check Node Status </a:t>
            </a:r>
            <a:r>
              <a:rPr lang="en-US" sz="1800" dirty="0">
                <a:hlinkClick r:id="rId4"/>
              </a:rPr>
              <a:t>here</a:t>
            </a:r>
            <a:endParaRPr lang="en-US" sz="1800" dirty="0"/>
          </a:p>
          <a:p>
            <a:pPr lvl="0" algn="l" rtl="0">
              <a:spcBef>
                <a:spcPts val="600"/>
              </a:spcBef>
              <a:spcAft>
                <a:spcPts val="600"/>
              </a:spcAft>
            </a:pPr>
            <a:endParaRPr lang="en-US" sz="1800" dirty="0">
              <a:solidFill>
                <a:srgbClr val="8C1D4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1872CB2-51A9-ED91-9EC5-8F6CFCC194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12877" y="828550"/>
            <a:ext cx="4668565" cy="431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185158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405</Words>
  <Application>Microsoft Macintosh PowerPoint</Application>
  <PresentationFormat>On-screen Show (16:9)</PresentationFormat>
  <Paragraphs>44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Avenir</vt:lpstr>
      <vt:lpstr>Helvetica Neue</vt:lpstr>
      <vt:lpstr>Arial</vt:lpstr>
      <vt:lpstr>Helvetica Neue Light</vt:lpstr>
      <vt:lpstr>Roboto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12</cp:revision>
  <dcterms:modified xsi:type="dcterms:W3CDTF">2023-08-25T23:37:45Z</dcterms:modified>
</cp:coreProperties>
</file>